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6" r:id="rId1"/>
  </p:sldMasterIdLst>
  <p:notesMasterIdLst>
    <p:notesMasterId r:id="rId13"/>
  </p:notesMasterIdLst>
  <p:sldIdLst>
    <p:sldId id="256" r:id="rId2"/>
    <p:sldId id="260" r:id="rId3"/>
    <p:sldId id="264" r:id="rId4"/>
    <p:sldId id="258" r:id="rId5"/>
    <p:sldId id="265" r:id="rId6"/>
    <p:sldId id="257" r:id="rId7"/>
    <p:sldId id="263" r:id="rId8"/>
    <p:sldId id="259" r:id="rId9"/>
    <p:sldId id="261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537" autoAdjust="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039FE-29BF-4FD6-AB6A-244E90F14C28}" type="datetimeFigureOut">
              <a:rPr lang="es-ES" smtClean="0"/>
              <a:t>19/11/2019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76F1C-08B0-4001-962A-50F14A87322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957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6F1C-08B0-4001-962A-50F14A87322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432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s-EC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 defTabSz="914400"/>
            <a:fld id="{1795C39F-FE4B-4AFC-B705-A9CF76361A18}" type="slidenum">
              <a:rPr lang="es-EC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 defTabSz="914400"/>
              <a:t>5</a:t>
            </a:fld>
            <a:endParaRPr lang="es-EC" sz="1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081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4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1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951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50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1826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19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66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6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7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4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8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0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6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0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2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8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99750" y="1062496"/>
            <a:ext cx="7993726" cy="3714885"/>
          </a:xfrm>
        </p:spPr>
        <p:txBody>
          <a:bodyPr>
            <a:noAutofit/>
          </a:bodyPr>
          <a:lstStyle/>
          <a:p>
            <a:pPr algn="ctr"/>
            <a:r>
              <a:rPr lang="es-E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 HERRAMIENTA DIGITAL EN ANDROID PARA AYUDAR EN EL PROCESO DE ENSEÑANZA INICIAL 1 DE NIÑOS CON SÍNDROME DE DOWN EN LA FUNDACIÓN FASINARM EN LA CIUDAD DE GUAYAQUIL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4777381"/>
            <a:ext cx="8915399" cy="1126283"/>
          </a:xfrm>
        </p:spPr>
        <p:txBody>
          <a:bodyPr>
            <a:noAutofit/>
          </a:bodyPr>
          <a:lstStyle/>
          <a:p>
            <a:pPr algn="r"/>
            <a:r>
              <a:rPr lang="es-E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Autores:</a:t>
            </a:r>
          </a:p>
          <a:p>
            <a:pPr algn="r"/>
            <a:r>
              <a:rPr lang="es-E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Katiuska Moncada Miñan</a:t>
            </a:r>
          </a:p>
          <a:p>
            <a:pPr algn="r"/>
            <a:r>
              <a:rPr lang="es-E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Luisa María Nieto</a:t>
            </a:r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1" y="862886"/>
            <a:ext cx="1579196" cy="14435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508" y="862885"/>
            <a:ext cx="2213171" cy="114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9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262" y="2480206"/>
            <a:ext cx="4241057" cy="1280890"/>
          </a:xfrm>
        </p:spPr>
        <p:txBody>
          <a:bodyPr>
            <a:normAutofit/>
          </a:bodyPr>
          <a:lstStyle/>
          <a:p>
            <a:r>
              <a:rPr lang="es-E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MUESTRA</a:t>
            </a:r>
            <a:endParaRPr lang="es-E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191110_12034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9916" y="460529"/>
            <a:ext cx="2904652" cy="6134049"/>
          </a:xfrm>
        </p:spPr>
      </p:pic>
    </p:spTree>
    <p:extLst>
      <p:ext uri="{BB962C8B-B14F-4D97-AF65-F5344CB8AC3E}">
        <p14:creationId xmlns:p14="http://schemas.microsoft.com/office/powerpoint/2010/main" val="264869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412482" y="2325891"/>
            <a:ext cx="552680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800" b="1" spc="30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GRACIAS</a:t>
            </a:r>
            <a:r>
              <a:rPr lang="es-ES" sz="8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endParaRPr lang="es-ES" sz="8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23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97854" y="2246498"/>
            <a:ext cx="9543244" cy="2885060"/>
          </a:xfrm>
        </p:spPr>
        <p:txBody>
          <a:bodyPr>
            <a:noAutofit/>
          </a:bodyPr>
          <a:lstStyle/>
          <a:p>
            <a:pPr algn="just"/>
            <a:r>
              <a:rPr lang="es-E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“Las herramientas tecnológicas pueden convertirse en rampas digitales para aquellas personas que presentan algún tipo de discapacidad, ya sea intelectual, motriz, visual o cualquier otro tipo” (Torres, 2017)</a:t>
            </a:r>
          </a:p>
        </p:txBody>
      </p:sp>
    </p:spTree>
    <p:extLst>
      <p:ext uri="{BB962C8B-B14F-4D97-AF65-F5344CB8AC3E}">
        <p14:creationId xmlns:p14="http://schemas.microsoft.com/office/powerpoint/2010/main" val="387432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4119" y="219664"/>
            <a:ext cx="8911687" cy="919819"/>
          </a:xfrm>
        </p:spPr>
        <p:txBody>
          <a:bodyPr>
            <a:normAutofit/>
          </a:bodyPr>
          <a:lstStyle/>
          <a:p>
            <a:r>
              <a:rPr lang="es-ES" sz="4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  <a:endParaRPr lang="es-ES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10302" y="1378633"/>
            <a:ext cx="7504212" cy="5026855"/>
          </a:xfrm>
        </p:spPr>
        <p:txBody>
          <a:bodyPr>
            <a:noAutofit/>
          </a:bodyPr>
          <a:lstStyle/>
          <a:p>
            <a:pPr algn="just"/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situación actual que podemos observar en la organización, es la falta de un software que sea utilizado en el desarrollo del aprendizaje y enseñanza de los pequeños de Inicial I de la </a:t>
            </a:r>
            <a:r>
              <a:rPr lang="es-E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Fundación FASINARM</a:t>
            </a:r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</a:t>
            </a:r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materiales utilizados por las docentes son cartulinas </a:t>
            </a:r>
            <a:r>
              <a:rPr lang="es-E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didácticas </a:t>
            </a:r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palabras o imágenes representativas que están diseñadas para sus clases </a:t>
            </a:r>
            <a:r>
              <a:rPr lang="es-E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diarias, son </a:t>
            </a:r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utilizadas varias veces para que así los estudiantes vayan asimilando su significado y </a:t>
            </a:r>
            <a:r>
              <a:rPr lang="es-E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vocabulario.</a:t>
            </a:r>
          </a:p>
          <a:p>
            <a:pPr algn="just"/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 </a:t>
            </a:r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se tome un tiempo estimado en el momento de que cada alumno observe y aprenda las palabras y acciones mostradas.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85" y="2298453"/>
            <a:ext cx="3888817" cy="29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3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555871"/>
            <a:ext cx="8911687" cy="1280890"/>
          </a:xfrm>
        </p:spPr>
        <p:txBody>
          <a:bodyPr/>
          <a:lstStyle/>
          <a:p>
            <a:r>
              <a:rPr lang="es-E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PROBLEMATICA</a:t>
            </a:r>
            <a:endParaRPr lang="es-E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92925" y="1546747"/>
            <a:ext cx="8915400" cy="3777622"/>
          </a:xfrm>
        </p:spPr>
        <p:txBody>
          <a:bodyPr>
            <a:normAutofit/>
          </a:bodyPr>
          <a:lstStyle/>
          <a:p>
            <a:r>
              <a:rPr lang="es-E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realiza observación </a:t>
            </a:r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efectuada en las aulas de la Fundación, la misma que demuestra que su método didáctico de enseñanza es tradicional y sin recursos tecnológicos.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39" y="3081461"/>
            <a:ext cx="4835995" cy="30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-129600" y="231840"/>
            <a:ext cx="659268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defTabSz="914400"/>
            <a:r>
              <a:rPr lang="es-EC" sz="4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erlin Sans FB Demi"/>
                <a:ea typeface="Arial"/>
              </a:rPr>
              <a:t>   Objetivos de la investigación</a:t>
            </a:r>
            <a:endParaRPr lang="es-EC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366840" y="2721240"/>
            <a:ext cx="5959080" cy="2760840"/>
          </a:xfrm>
          <a:prstGeom prst="roundRect">
            <a:avLst>
              <a:gd name="adj" fmla="val 1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3">
            <a:scrgbClr r="0" g="0" b="0"/>
          </a:effectRef>
          <a:fontRef idx="minor"/>
        </p:style>
        <p:txBody>
          <a:bodyPr lIns="93600" tIns="93600" rIns="12600" bIns="93240" anchor="ctr"/>
          <a:lstStyle/>
          <a:p>
            <a:pPr algn="ctr" defTabSz="914400">
              <a:lnSpc>
                <a:spcPct val="90000"/>
              </a:lnSpc>
            </a:pPr>
            <a:r>
              <a:rPr lang="es-ES" sz="2400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Ebrima"/>
                <a:cs typeface="Times New Roman" panose="02020603050405020304" pitchFamily="18" charset="0"/>
              </a:rPr>
              <a:t>Analizar en qué medida afecta la falta de un material digital Android como ayuda tecnológica para el proceso de enseñanza en los estudiantes de la Fundación.</a:t>
            </a:r>
            <a:endParaRPr lang="es-EC" sz="2000" spc="-1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CustomShape 3"/>
          <p:cNvSpPr/>
          <p:nvPr/>
        </p:nvSpPr>
        <p:spPr>
          <a:xfrm rot="17920800">
            <a:off x="5469840" y="2629800"/>
            <a:ext cx="3292920" cy="54000"/>
          </a:xfrm>
          <a:custGeom>
            <a:avLst/>
            <a:gdLst/>
            <a:ahLst/>
            <a:cxnLst/>
            <a:rect l="l" t="t" r="r" b="b"/>
            <a:pathLst>
              <a:path w="3293357">
                <a:moveTo>
                  <a:pt x="0" y="27246"/>
                </a:moveTo>
                <a:lnTo>
                  <a:pt x="3293357" y="27246"/>
                </a:lnTo>
              </a:path>
            </a:pathLst>
          </a:custGeom>
          <a:noFill/>
          <a:ln>
            <a:solidFill>
              <a:schemeClr val="accent1">
                <a:tint val="99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7907040" y="235080"/>
            <a:ext cx="3908160" cy="1954080"/>
          </a:xfrm>
          <a:prstGeom prst="roundRect">
            <a:avLst>
              <a:gd name="adj" fmla="val 1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3">
            <a:scrgbClr r="0" g="0" b="0"/>
          </a:effectRef>
          <a:fontRef idx="minor"/>
        </p:style>
        <p:txBody>
          <a:bodyPr lIns="69840" tIns="69840" rIns="12600" bIns="69840" anchor="ctr"/>
          <a:lstStyle/>
          <a:p>
            <a:pPr algn="just" defTabSz="914400">
              <a:lnSpc>
                <a:spcPct val="90000"/>
              </a:lnSpc>
            </a:pPr>
            <a:r>
              <a:rPr lang="es-ES" sz="2400" spc="-1" dirty="0" smtClean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Ebrima"/>
                <a:cs typeface="Times New Roman" panose="02020603050405020304" pitchFamily="18" charset="0"/>
              </a:rPr>
              <a:t>Detectar </a:t>
            </a:r>
            <a:r>
              <a:rPr lang="es-ES" sz="2400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Ebrima"/>
                <a:cs typeface="Times New Roman" panose="02020603050405020304" pitchFamily="18" charset="0"/>
              </a:rPr>
              <a:t>las necesidades de Instituciones Públicas de los chicos con Síndrome de Down. </a:t>
            </a:r>
            <a:endParaRPr lang="es-EC" sz="2000" spc="-1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CustomShape 5"/>
          <p:cNvSpPr/>
          <p:nvPr/>
        </p:nvSpPr>
        <p:spPr>
          <a:xfrm rot="20274000">
            <a:off x="6249946" y="3778476"/>
            <a:ext cx="1705680" cy="54000"/>
          </a:xfrm>
          <a:custGeom>
            <a:avLst/>
            <a:gdLst/>
            <a:ahLst/>
            <a:cxnLst/>
            <a:rect l="l" t="t" r="r" b="b"/>
            <a:pathLst>
              <a:path w="1705861">
                <a:moveTo>
                  <a:pt x="0" y="27246"/>
                </a:moveTo>
                <a:lnTo>
                  <a:pt x="1705861" y="27246"/>
                </a:lnTo>
              </a:path>
            </a:pathLst>
          </a:custGeom>
          <a:noFill/>
          <a:ln>
            <a:solidFill>
              <a:schemeClr val="accent1">
                <a:tint val="99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6"/>
          <p:cNvSpPr/>
          <p:nvPr/>
        </p:nvSpPr>
        <p:spPr>
          <a:xfrm>
            <a:off x="7639665" y="2482560"/>
            <a:ext cx="4175535" cy="1954080"/>
          </a:xfrm>
          <a:prstGeom prst="roundRect">
            <a:avLst>
              <a:gd name="adj" fmla="val 1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3">
            <a:scrgbClr r="0" g="0" b="0"/>
          </a:effectRef>
          <a:fontRef idx="minor"/>
        </p:style>
        <p:txBody>
          <a:bodyPr lIns="69840" tIns="69840" rIns="12600" bIns="69840" anchor="ctr"/>
          <a:lstStyle/>
          <a:p>
            <a:pPr algn="just" defTabSz="914400">
              <a:lnSpc>
                <a:spcPct val="90000"/>
              </a:lnSpc>
            </a:pPr>
            <a:r>
              <a:rPr lang="es-ES" sz="2400" spc="-1" dirty="0" smtClean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Ebrima"/>
                <a:cs typeface="Times New Roman" panose="02020603050405020304" pitchFamily="18" charset="0"/>
              </a:rPr>
              <a:t>Identificar </a:t>
            </a:r>
            <a:r>
              <a:rPr lang="es-ES" sz="2400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Ebrima"/>
                <a:cs typeface="Times New Roman" panose="02020603050405020304" pitchFamily="18" charset="0"/>
              </a:rPr>
              <a:t>las causas de la falta de una herramienta o de un recurso tecnológico.</a:t>
            </a:r>
            <a:endParaRPr lang="es-EC" sz="2000" spc="-1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CustomShape 7"/>
          <p:cNvSpPr/>
          <p:nvPr/>
        </p:nvSpPr>
        <p:spPr>
          <a:xfrm rot="2727000">
            <a:off x="5990400" y="4876920"/>
            <a:ext cx="2252520" cy="54000"/>
          </a:xfrm>
          <a:custGeom>
            <a:avLst/>
            <a:gdLst/>
            <a:ahLst/>
            <a:cxnLst/>
            <a:rect l="l" t="t" r="r" b="b"/>
            <a:pathLst>
              <a:path w="2252867">
                <a:moveTo>
                  <a:pt x="0" y="27246"/>
                </a:moveTo>
                <a:lnTo>
                  <a:pt x="2252867" y="27246"/>
                </a:lnTo>
              </a:path>
            </a:pathLst>
          </a:custGeom>
          <a:noFill/>
          <a:ln>
            <a:solidFill>
              <a:schemeClr val="accent1">
                <a:tint val="99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8"/>
          <p:cNvSpPr/>
          <p:nvPr/>
        </p:nvSpPr>
        <p:spPr>
          <a:xfrm>
            <a:off x="7907040" y="4704564"/>
            <a:ext cx="3908160" cy="1954080"/>
          </a:xfrm>
          <a:prstGeom prst="roundRect">
            <a:avLst>
              <a:gd name="adj" fmla="val 1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3">
            <a:scrgbClr r="0" g="0" b="0"/>
          </a:effectRef>
          <a:fontRef idx="minor"/>
        </p:style>
        <p:txBody>
          <a:bodyPr lIns="69840" tIns="69840" rIns="12600" bIns="69840" anchor="ctr"/>
          <a:lstStyle/>
          <a:p>
            <a:pPr algn="just" defTabSz="914400">
              <a:lnSpc>
                <a:spcPct val="90000"/>
              </a:lnSpc>
            </a:pPr>
            <a:r>
              <a:rPr lang="es-EC" sz="2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es-ES" sz="2400" spc="-1" dirty="0" smtClean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Ebrima"/>
                <a:cs typeface="Times New Roman" panose="02020603050405020304" pitchFamily="18" charset="0"/>
              </a:rPr>
              <a:t>Evaluar </a:t>
            </a:r>
            <a:r>
              <a:rPr lang="es-ES" sz="2400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Ebrima"/>
                <a:cs typeface="Times New Roman" panose="02020603050405020304" pitchFamily="18" charset="0"/>
              </a:rPr>
              <a:t>los procesos de los pequeños con la finalidad de ver sus conocimientos adquiridos. </a:t>
            </a:r>
            <a:endParaRPr lang="es-EC" sz="2000" spc="-1" dirty="0"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1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651" y="542223"/>
            <a:ext cx="3466680" cy="863496"/>
          </a:xfrm>
        </p:spPr>
        <p:txBody>
          <a:bodyPr>
            <a:noAutofit/>
          </a:bodyPr>
          <a:lstStyle/>
          <a:p>
            <a:r>
              <a:rPr lang="es-ES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PROPUESTA</a:t>
            </a:r>
            <a:endParaRPr lang="es-E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23" y="3599440"/>
            <a:ext cx="4501166" cy="249252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71413" y="1594908"/>
            <a:ext cx="114205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y ejecución de una aplicación móvil para fortalecer los conocimientos de lenguaje adquiridos en los alumnos con Síndrome de Down de la Fundación FASINARM.</a:t>
            </a:r>
          </a:p>
        </p:txBody>
      </p:sp>
    </p:spTree>
    <p:extLst>
      <p:ext uri="{BB962C8B-B14F-4D97-AF65-F5344CB8AC3E}">
        <p14:creationId xmlns:p14="http://schemas.microsoft.com/office/powerpoint/2010/main" val="58623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90" y="462969"/>
            <a:ext cx="5094132" cy="17393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49" y="2562897"/>
            <a:ext cx="5112532" cy="32582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37" y="2562897"/>
            <a:ext cx="5245519" cy="325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9469" y="326311"/>
            <a:ext cx="8911687" cy="1280890"/>
          </a:xfrm>
        </p:spPr>
        <p:txBody>
          <a:bodyPr>
            <a:noAutofit/>
          </a:bodyPr>
          <a:lstStyle/>
          <a:p>
            <a:pPr algn="ctr"/>
            <a:r>
              <a:rPr lang="es-ES" sz="8000" b="1" u="sng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dobe Myungjo Std M" panose="02020600000000000000" pitchFamily="18" charset="-128"/>
                <a:cs typeface="Times New Roman" panose="02020603050405020304" pitchFamily="18" charset="0"/>
              </a:rPr>
              <a:t>“K A L U”</a:t>
            </a:r>
            <a:endParaRPr lang="es-ES" sz="8000" b="1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dobe Myungjo Std M" panose="020206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08"/>
          <a:stretch/>
        </p:blipFill>
        <p:spPr>
          <a:xfrm>
            <a:off x="4309358" y="1587108"/>
            <a:ext cx="3771907" cy="497835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9203" t="22102" r="45569" b="15137"/>
          <a:stretch/>
        </p:blipFill>
        <p:spPr>
          <a:xfrm>
            <a:off x="508130" y="1607201"/>
            <a:ext cx="3569769" cy="49984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9433" t="27640" r="46418" b="13620"/>
          <a:stretch/>
        </p:blipFill>
        <p:spPr>
          <a:xfrm>
            <a:off x="8292741" y="1587108"/>
            <a:ext cx="3589754" cy="49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9491" t="27942" r="47065" b="13165"/>
          <a:stretch/>
        </p:blipFill>
        <p:spPr>
          <a:xfrm>
            <a:off x="4224269" y="450761"/>
            <a:ext cx="4314424" cy="609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96</TotalTime>
  <Words>316</Words>
  <Application>Microsoft Office PowerPoint</Application>
  <PresentationFormat>Panorámica</PresentationFormat>
  <Paragraphs>23</Paragraphs>
  <Slides>11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Adobe Myungjo Std M</vt:lpstr>
      <vt:lpstr>Arial</vt:lpstr>
      <vt:lpstr>Berlin Sans FB Demi</vt:lpstr>
      <vt:lpstr>Calibri</vt:lpstr>
      <vt:lpstr>Century Gothic</vt:lpstr>
      <vt:lpstr>Ebrima</vt:lpstr>
      <vt:lpstr>Times New Roman</vt:lpstr>
      <vt:lpstr>Wingdings 3</vt:lpstr>
      <vt:lpstr>Espiral</vt:lpstr>
      <vt:lpstr>DESARROLLO DE HERRAMIENTA DIGITAL EN ANDROID PARA AYUDAR EN EL PROCESO DE ENSEÑANZA INICIAL 1 DE NIÑOS CON SÍNDROME DE DOWN EN LA FUNDACIÓN FASINARM EN LA CIUDAD DE GUAYAQUIL</vt:lpstr>
      <vt:lpstr>Presentación de PowerPoint</vt:lpstr>
      <vt:lpstr>ANTECEDENTES</vt:lpstr>
      <vt:lpstr>PROBLEMATICA</vt:lpstr>
      <vt:lpstr>Presentación de PowerPoint</vt:lpstr>
      <vt:lpstr>PROPUESTA</vt:lpstr>
      <vt:lpstr>Presentación de PowerPoint</vt:lpstr>
      <vt:lpstr>“K A L U”</vt:lpstr>
      <vt:lpstr>Presentación de PowerPoint</vt:lpstr>
      <vt:lpstr>MUESTRA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HERRAMIENTA DIGITAL EN ANDROID PARA AYUDAR EN EL PROCESO DE ENSEÑANZA INICIAL 1 DE NIÑOS CON SÍNDROME DE DOWN EN LA FUNDACIÓN FASINARM EN LA CIUDAD DE GUAYAQUIL</dc:title>
  <dc:creator>LENOVO</dc:creator>
  <cp:lastModifiedBy>LENOVO</cp:lastModifiedBy>
  <cp:revision>19</cp:revision>
  <dcterms:created xsi:type="dcterms:W3CDTF">2019-10-23T04:21:48Z</dcterms:created>
  <dcterms:modified xsi:type="dcterms:W3CDTF">2019-11-19T13:31:59Z</dcterms:modified>
</cp:coreProperties>
</file>